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13716000" cx="24384000"/>
  <p:notesSz cx="7010400" cy="9296400"/>
  <p:embeddedFontLst>
    <p:embeddedFont>
      <p:font typeface="Lato"/>
      <p:regular r:id="rId41"/>
      <p:bold r:id="rId42"/>
      <p:italic r:id="rId43"/>
      <p:boldItalic r:id="rId44"/>
    </p:embeddedFont>
    <p:embeddedFont>
      <p:font typeface="Gill Sans"/>
      <p:regular r:id="rId45"/>
      <p:bold r:id="rId46"/>
    </p:embeddedFont>
    <p:embeddedFont>
      <p:font typeface="Century Gothic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62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7631">
          <p15:clr>
            <a:srgbClr val="A4A3A4"/>
          </p15:clr>
        </p15:guide>
        <p15:guide id="4" orient="horz" pos="7858">
          <p15:clr>
            <a:srgbClr val="A4A3A4"/>
          </p15:clr>
        </p15:guide>
        <p15:guide id="5" orient="horz" pos="1190">
          <p15:clr>
            <a:srgbClr val="A4A3A4"/>
          </p15:clr>
        </p15:guide>
        <p15:guide id="6" pos="14575">
          <p15:clr>
            <a:srgbClr val="A4A3A4"/>
          </p15:clr>
        </p15:guide>
        <p15:guide id="7" pos="7680">
          <p15:clr>
            <a:srgbClr val="A4A3A4"/>
          </p15:clr>
        </p15:guide>
        <p15:guide id="8" pos="196">
          <p15:clr>
            <a:srgbClr val="A4A3A4"/>
          </p15:clr>
        </p15:guide>
        <p15:guide id="9" pos="468">
          <p15:clr>
            <a:srgbClr val="A4A3A4"/>
          </p15:clr>
        </p15:guide>
        <p15:guide id="10" pos="14801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FFB714-71CF-4B2B-9FDA-95C1E4D9AE2E}">
  <a:tblStyle styleId="{74FFB714-71CF-4B2B-9FDA-95C1E4D9AE2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1DDDAE0-6CE5-4B1A-9AEB-01E18628F5C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62" orient="horz"/>
        <p:guide pos="4320" orient="horz"/>
        <p:guide pos="7631" orient="horz"/>
        <p:guide pos="7858" orient="horz"/>
        <p:guide pos="1190" orient="horz"/>
        <p:guide pos="14575"/>
        <p:guide pos="7680"/>
        <p:guide pos="196"/>
        <p:guide pos="468"/>
        <p:guide pos="1480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GillSans-bold.fntdata"/><Relationship Id="rId45" Type="http://schemas.openxmlformats.org/officeDocument/2006/relationships/font" Target="fonts/Gill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CenturyGothic-bold.fntdata"/><Relationship Id="rId47" Type="http://schemas.openxmlformats.org/officeDocument/2006/relationships/font" Target="fonts/CenturyGothic-regular.fntdata"/><Relationship Id="rId49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 back to Data Society! We have a great class ahead of us today.</a:t>
            </a:r>
            <a:endParaRPr/>
          </a:p>
        </p:txBody>
      </p:sp>
      <p:sp>
        <p:nvSpPr>
          <p:cNvPr id="268" name="Google Shape;268;p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define the different data types and database connections Tableau supports from the Connect panel.</a:t>
            </a:r>
            <a:endParaRPr/>
          </a:p>
        </p:txBody>
      </p:sp>
      <p:sp>
        <p:nvSpPr>
          <p:cNvPr id="348" name="Google Shape;348;p12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instruct students to import a few CSV files for manipulation.</a:t>
            </a:r>
            <a:endParaRPr/>
          </a:p>
        </p:txBody>
      </p:sp>
      <p:sp>
        <p:nvSpPr>
          <p:cNvPr id="357" name="Google Shape;357;p13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provide a schematic overview of the components of the world database students will be manipulating in this module.</a:t>
            </a:r>
            <a:endParaRPr/>
          </a:p>
        </p:txBody>
      </p:sp>
      <p:sp>
        <p:nvSpPr>
          <p:cNvPr id="368" name="Google Shape;368;p1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2ad2bf1b6_1_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d2ad2bf1b6_1_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1d2ad2bf1b6_1_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Relationships feature, which has taken the place of joins in Tableau as the default option for combining datasets.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provide examples of how relationships support various join types.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ce42799e9e_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ce42799e9e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ce42799e9e_0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demonstrate the way unmatched measures will populate in Tableau.</a:t>
            </a:r>
            <a:endParaRPr/>
          </a:p>
        </p:txBody>
      </p:sp>
      <p:sp>
        <p:nvSpPr>
          <p:cNvPr id="412" name="Google Shape;412;p17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purpose of this slide is to demonstrate how Tableau will treat certain data from a given set according to relevant dimensions.</a:t>
            </a:r>
            <a:endParaRPr/>
          </a:p>
        </p:txBody>
      </p:sp>
      <p:sp>
        <p:nvSpPr>
          <p:cNvPr id="420" name="Google Shape;420;p18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purpose of this slide is to show how a null functions within the relationships feature of Tableau.</a:t>
            </a:r>
            <a:endParaRPr/>
          </a:p>
        </p:txBody>
      </p:sp>
      <p:sp>
        <p:nvSpPr>
          <p:cNvPr id="428" name="Google Shape;428;p19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purpose of this slide is to show how Relationships offer a connection between datasets that requires less user input to clean than a traditional join.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purpose of this slide is to discuss the relationship between a measure’s level of detail and Relationships. </a:t>
            </a:r>
            <a:r>
              <a:rPr b="1" lang="en-US"/>
              <a:t>DEFINE </a:t>
            </a:r>
            <a:r>
              <a:rPr lang="en-US"/>
              <a:t>level of detail (or LOD) as the way Tableau refers to the degree of granularity / disaggregation vs. aggregation in data.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2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purpose of this slide is to discuss the relationship between a measure’s level of detail and Relationships.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c7ea049da4_0_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c7ea049da4_0_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1c7ea049da4_0_2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:notes"/>
          <p:cNvSpPr/>
          <p:nvPr>
            <p:ph idx="2" type="sldImg"/>
          </p:nvPr>
        </p:nvSpPr>
        <p:spPr>
          <a:xfrm>
            <a:off x="389467" y="697230"/>
            <a:ext cx="62316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3275" lIns="93275" spcFirstLastPara="1" rIns="93275" wrap="square" tIns="93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briefly point out the legacy Join feature that is still available, but no longer the default, in Tableau.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af96bb87b_0_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eaf96bb87b_0_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illustrate how to open the join canvas. </a:t>
            </a:r>
            <a:r>
              <a:rPr b="1" lang="en-US"/>
              <a:t>WALK THROUGH</a:t>
            </a:r>
            <a:r>
              <a:rPr lang="en-US"/>
              <a:t> how to open the join canvas for this data source.</a:t>
            </a:r>
            <a:endParaRPr/>
          </a:p>
        </p:txBody>
      </p:sp>
      <p:sp>
        <p:nvSpPr>
          <p:cNvPr id="481" name="Google Shape;481;g1eaf96bb87b_0_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af96bb87b_0_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af96bb87b_0_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continue to illustrate how to open the join canvas. </a:t>
            </a:r>
            <a:r>
              <a:rPr b="1" lang="en-US"/>
              <a:t>WALK THROUGH</a:t>
            </a:r>
            <a:r>
              <a:rPr lang="en-US"/>
              <a:t> how to open the join canvas for this data source.</a:t>
            </a:r>
            <a:endParaRPr/>
          </a:p>
        </p:txBody>
      </p:sp>
      <p:sp>
        <p:nvSpPr>
          <p:cNvPr id="490" name="Google Shape;490;g1eaf96bb87b_0_1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d2ad2bf1b6_1_2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d2ad2bf1b6_1_2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four basic types of joins that allow different data sources to be merged with one another.</a:t>
            </a:r>
            <a:endParaRPr/>
          </a:p>
        </p:txBody>
      </p:sp>
      <p:sp>
        <p:nvSpPr>
          <p:cNvPr id="500" name="Google Shape;500;g1d2ad2bf1b6_1_2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ce42799e9e_0_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ce42799e9e_0_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demonstrate how the auto-join feature may exclude important information by default. </a:t>
            </a:r>
            <a:r>
              <a:rPr b="1" lang="en-US"/>
              <a:t>EXPLAIN</a:t>
            </a:r>
            <a:r>
              <a:rPr lang="en-US"/>
              <a:t> that you will display the appropriate data (like country names) only by selecting the appropriate join.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The auto join doesn’t work in some cases and it depends on how Tableau interprets the data - hence it’s always best to look at the data to find the joining attribute before joining the tables.</a:t>
            </a:r>
            <a:endParaRPr/>
          </a:p>
        </p:txBody>
      </p:sp>
      <p:sp>
        <p:nvSpPr>
          <p:cNvPr id="527" name="Google Shape;527;g1ce42799e9e_0_1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c7ea049da4_0_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c7ea049da4_0_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continue joining tables by adding the country language data. </a:t>
            </a:r>
            <a:r>
              <a:rPr b="1" lang="en-US"/>
              <a:t>ASK </a:t>
            </a:r>
            <a:r>
              <a:rPr lang="en-US"/>
              <a:t>the students the questions on the slide and </a:t>
            </a:r>
            <a:r>
              <a:rPr b="1" lang="en-US"/>
              <a:t>COMMENT </a:t>
            </a:r>
            <a:r>
              <a:rPr lang="en-US"/>
              <a:t>on their answers.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It’s ideal to perform the </a:t>
            </a:r>
            <a:r>
              <a:rPr b="1" lang="en-US"/>
              <a:t>inner join</a:t>
            </a:r>
            <a:r>
              <a:rPr lang="en-US"/>
              <a:t> to combine three datasets in this case, since we need the common records out of the three datasets for our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The order doesn’t matter if we perform inner join and full outer join but it does matter in the case of left and right joins</a:t>
            </a:r>
            <a:endParaRPr/>
          </a:p>
        </p:txBody>
      </p:sp>
      <p:sp>
        <p:nvSpPr>
          <p:cNvPr id="536" name="Google Shape;536;g1c7ea049da4_0_1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some basic possible motivations behind using Tableau as a data visualization tool.</a:t>
            </a:r>
            <a:endParaRPr/>
          </a:p>
        </p:txBody>
      </p:sp>
      <p:sp>
        <p:nvSpPr>
          <p:cNvPr id="282" name="Google Shape;282;p5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d2ad2bf1b6_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d2ad2bf1b6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d2ad2bf1b6_0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2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p2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2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p2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5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p5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provide an overview comparison of a few parameters in Excel vs. Tableau.</a:t>
            </a:r>
            <a:endParaRPr/>
          </a:p>
        </p:txBody>
      </p:sp>
      <p:sp>
        <p:nvSpPr>
          <p:cNvPr id="291" name="Google Shape;291;p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provide an overview comparison of a few more parameters in Excel vs. Tableau.</a:t>
            </a:r>
            <a:endParaRPr/>
          </a:p>
        </p:txBody>
      </p:sp>
      <p:sp>
        <p:nvSpPr>
          <p:cNvPr id="299" name="Google Shape;299;p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direct students to the version of Tableau Desktop they will be using to complete the exercises in this portion of the course.</a:t>
            </a:r>
            <a:endParaRPr/>
          </a:p>
        </p:txBody>
      </p:sp>
      <p:sp>
        <p:nvSpPr>
          <p:cNvPr id="316" name="Google Shape;316;p9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point out the menu and pane structure of a Tableau workbook window. </a:t>
            </a:r>
            <a:r>
              <a:rPr b="1" lang="en-US"/>
              <a:t>EXPLAIN</a:t>
            </a:r>
            <a:r>
              <a:rPr lang="en-US"/>
              <a:t> that it will be easier to demonstrate what each portion does in a few minutes, after importing a dataset. To do so, </a:t>
            </a:r>
            <a:r>
              <a:rPr b="1" lang="en-US"/>
              <a:t>INSTRUCT</a:t>
            </a:r>
            <a:r>
              <a:rPr lang="en-US"/>
              <a:t> students to click on the Tableau logo button in the upper-left corner to open the </a:t>
            </a:r>
            <a:r>
              <a:rPr b="1" lang="en-US"/>
              <a:t>Connect</a:t>
            </a:r>
            <a:r>
              <a:rPr lang="en-US"/>
              <a:t> panel.</a:t>
            </a:r>
            <a:endParaRPr/>
          </a:p>
        </p:txBody>
      </p:sp>
      <p:sp>
        <p:nvSpPr>
          <p:cNvPr id="326" name="Google Shape;326;p10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oo.gl/maps/kBUSowm8acoNevJ4A" TargetMode="External"/><Relationship Id="rId4" Type="http://schemas.openxmlformats.org/officeDocument/2006/relationships/hyperlink" Target="https://goo.gl/maps/kBUSowm8acoNevJ4A" TargetMode="External"/><Relationship Id="rId5" Type="http://schemas.openxmlformats.org/officeDocument/2006/relationships/hyperlink" Target="https://goo.gl/maps/kBUSowm8acoNevJ4A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144200" y="7701000"/>
            <a:ext cx="116730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sound check">
  <p:cSld name="Zoom sound chec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4784" y="1880546"/>
            <a:ext cx="10903155" cy="109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1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“Reactions.” The window that appears will have a “Raise Your Hand” option.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831200" y="2667832"/>
            <a:ext cx="85740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your hand if you can hear me OK.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Sound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chat box">
  <p:cSld name="Zoom chat box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73" name="Google Shape;7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6724" y="1928744"/>
            <a:ext cx="10719278" cy="1071927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Zoom Client / Browser: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“Chat.” The chat box should appear.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Devices: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“Chat” button may be hiding under the “More” menu.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2"/>
          <p:cNvSpPr txBox="1"/>
          <p:nvPr>
            <p:ph idx="1" type="subTitle"/>
          </p:nvPr>
        </p:nvSpPr>
        <p:spPr>
          <a:xfrm>
            <a:off x="831200" y="2767198"/>
            <a:ext cx="90765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i="0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/>
        </p:nvSpPr>
        <p:spPr>
          <a:xfrm>
            <a:off x="831200" y="1068660"/>
            <a:ext cx="117537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 the chat box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 we are">
  <p:cSld name="Who we ar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831198" y="3365634"/>
            <a:ext cx="11360700" cy="8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Society’s mission is to integrate Big Data and machine learning best practices across entire teams and empower professionals to identify new insights.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provide: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High-quality data science training programs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 executive workshops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software solutions and consulting services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2014, we’ve worked with thousands of professionals to make their data work for them.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ign&#10;&#10;Description automatically generated"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919814" y="4292172"/>
            <a:ext cx="6736369" cy="57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we are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this course">
  <p:cSld name="About this cours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2831" y="3314742"/>
            <a:ext cx="7226830" cy="9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the course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831198" y="3314740"/>
            <a:ext cx="12970500" cy="91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your instructor">
  <p:cSld name="Meet your instructor">
    <p:bg>
      <p:bgPr>
        <a:solidFill>
          <a:srgbClr val="42277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812776" y="1070242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entury Gothic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your instructor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679614" y="6273344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1137544" y="6444254"/>
            <a:ext cx="6890700" cy="620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10188576" y="4848226"/>
            <a:ext cx="10217100" cy="6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10188576" y="2689226"/>
            <a:ext cx="102171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i="1" sz="56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st practices for virtual learning">
  <p:cSld name="Best practices for virtual learning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18148834" y="2470926"/>
            <a:ext cx="10352100" cy="93315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19704866" y="3650338"/>
            <a:ext cx="7695900" cy="69372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831200" y="3430956"/>
            <a:ext cx="164382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 quiet place, free of as many distractions as possible. Headphones are recommended.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Stay on mute unless you are speaking.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or silence alerts from cell phones, e-mail pop-ups, etc.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Participate in activities and ask questions. This will be interactive!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your honest feedback so we can troubleshoot problems and improve the course.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practices for virtual learning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s materials">
  <p:cSld name="Class material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14558758" y="3648534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11785600" y="1490452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11243100" y="6858000"/>
            <a:ext cx="5216100" cy="469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831200" y="2887578"/>
            <a:ext cx="10458600" cy="9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5" name="Google Shape;115;p17"/>
          <p:cNvSpPr/>
          <p:nvPr>
            <p:ph idx="2" type="pic"/>
          </p:nvPr>
        </p:nvSpPr>
        <p:spPr>
          <a:xfrm>
            <a:off x="12192000" y="7208800"/>
            <a:ext cx="6014100" cy="38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7"/>
          <p:cNvSpPr/>
          <p:nvPr>
            <p:ph idx="3" type="pic"/>
          </p:nvPr>
        </p:nvSpPr>
        <p:spPr>
          <a:xfrm>
            <a:off x="16279742" y="3383318"/>
            <a:ext cx="4468200" cy="548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7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materials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2805624"/>
            <a:ext cx="24384000" cy="9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-3083758" y="8501984"/>
            <a:ext cx="12917700" cy="116442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8876648" y="-3778710"/>
            <a:ext cx="8896200" cy="80193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12779274" y="2983832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831198" y="2983834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arker I">
  <p:cSld name="Section marker I">
    <p:bg>
      <p:bgPr>
        <a:solidFill>
          <a:schemeClr val="dk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1301750" y="5736358"/>
            <a:ext cx="99282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100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9" name="Google Shape;129;p19"/>
          <p:cNvSpPr/>
          <p:nvPr/>
        </p:nvSpPr>
        <p:spPr>
          <a:xfrm>
            <a:off x="11495622" y="1856158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15645998" y="5793818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12200" y="7573002"/>
            <a:ext cx="958152" cy="26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">
  <p:cSld name="One column half-slide 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and 2 column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(RH gray)">
  <p:cSld name="Title and 2 columns (RH gray)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 (RH gray)">
  <p:cSld name="One column half-slide text (RH gray)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t Facts">
  <p:cSld name="Fast Fac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811800" y="4188306"/>
            <a:ext cx="92103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9pPr>
          </a:lstStyle>
          <a:p/>
        </p:txBody>
      </p:sp>
      <p:sp>
        <p:nvSpPr>
          <p:cNvPr id="157" name="Google Shape;157;p24"/>
          <p:cNvSpPr txBox="1"/>
          <p:nvPr>
            <p:ph idx="1" type="subTitle"/>
          </p:nvPr>
        </p:nvSpPr>
        <p:spPr>
          <a:xfrm>
            <a:off x="811800" y="8374744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idx="2" type="subTitle"/>
          </p:nvPr>
        </p:nvSpPr>
        <p:spPr>
          <a:xfrm>
            <a:off x="811800" y="3969066"/>
            <a:ext cx="10507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0" name="Google Shape;160;p24"/>
          <p:cNvSpPr/>
          <p:nvPr/>
        </p:nvSpPr>
        <p:spPr>
          <a:xfrm>
            <a:off x="11495200" y="1879692"/>
            <a:ext cx="11097600" cy="10003800"/>
          </a:xfrm>
          <a:prstGeom prst="ellipse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 template">
  <p:cSld name="Testimonial template">
    <p:bg>
      <p:bgPr>
        <a:solidFill>
          <a:srgbClr val="42287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814170" y="2040060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1117934" y="7076908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878400" y="1252200"/>
            <a:ext cx="11155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6530" y="3182414"/>
            <a:ext cx="1608742" cy="9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idx="2" type="title"/>
          </p:nvPr>
        </p:nvSpPr>
        <p:spPr>
          <a:xfrm>
            <a:off x="11682534" y="2770620"/>
            <a:ext cx="9008700" cy="5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0" i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/>
        </p:txBody>
      </p:sp>
      <p:sp>
        <p:nvSpPr>
          <p:cNvPr id="173" name="Google Shape;173;p25"/>
          <p:cNvSpPr txBox="1"/>
          <p:nvPr>
            <p:ph idx="3" type="subTitle"/>
          </p:nvPr>
        </p:nvSpPr>
        <p:spPr>
          <a:xfrm>
            <a:off x="13592534" y="10033260"/>
            <a:ext cx="10011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4" type="subTitle"/>
          </p:nvPr>
        </p:nvSpPr>
        <p:spPr>
          <a:xfrm>
            <a:off x="13627200" y="10634940"/>
            <a:ext cx="56001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31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5"/>
          <p:cNvSpPr/>
          <p:nvPr/>
        </p:nvSpPr>
        <p:spPr>
          <a:xfrm>
            <a:off x="11682534" y="10117980"/>
            <a:ext cx="1527900" cy="14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00"/>
              <a:buFont typeface="Century Gothic"/>
              <a:buNone/>
            </a:pPr>
            <a:r>
              <a:rPr b="0" i="0" lang="en-US" sz="17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</a:t>
            </a:r>
            <a:endParaRPr b="0" i="0" sz="17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575866" y="7247820"/>
            <a:ext cx="3301500" cy="2971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180" name="Google Shape;1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8650" y="1358096"/>
            <a:ext cx="10590700" cy="10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831200" y="3278544"/>
            <a:ext cx="10083900" cy="9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83" name="Google Shape;183;p26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/>
        </p:nvSpPr>
        <p:spPr>
          <a:xfrm>
            <a:off x="13268972" y="9040810"/>
            <a:ext cx="7572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Note: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slide is not visible once you’re in a breakout room.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II">
  <p:cSld name="Discussion II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-734" y="0"/>
            <a:ext cx="167916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831200" y="3073268"/>
            <a:ext cx="1546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2" type="body"/>
          </p:nvPr>
        </p:nvSpPr>
        <p:spPr>
          <a:xfrm>
            <a:off x="17320005" y="8135986"/>
            <a:ext cx="591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200"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200"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pic>
        <p:nvPicPr>
          <p:cNvPr descr="Icon&#10;&#10;Description automatically generated" id="193" name="Google Shape;1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0530" y="2820484"/>
            <a:ext cx="5090795" cy="509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t question">
  <p:cSld name="Chat ques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12886400" y="3073268"/>
            <a:ext cx="106665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198" name="Google Shape;1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10134" y="6819834"/>
            <a:ext cx="5614682" cy="56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832778" y="3074352"/>
            <a:ext cx="106647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00" name="Google Shape;200;p28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">
  <p:cSld name="Activit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/>
          <p:nvPr/>
        </p:nvSpPr>
        <p:spPr>
          <a:xfrm>
            <a:off x="206864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-2" y="0"/>
            <a:ext cx="188955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205" name="Google Shape;2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4120" y="4426852"/>
            <a:ext cx="4862295" cy="4862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832778" y="3074352"/>
            <a:ext cx="172266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8" name="Google Shape;208;p29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831200" y="1163448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213" name="Google Shape;21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1 column">
  <p:cSld name="1_Title and 1 colum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8" name="Google Shape;28;p4"/>
          <p:cNvSpPr txBox="1"/>
          <p:nvPr>
            <p:ph idx="2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831200" y="609444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31"/>
          <p:cNvSpPr txBox="1"/>
          <p:nvPr>
            <p:ph idx="1" type="subTitle"/>
          </p:nvPr>
        </p:nvSpPr>
        <p:spPr>
          <a:xfrm>
            <a:off x="831200" y="7683690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5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pic>
        <p:nvPicPr>
          <p:cNvPr descr="Icon&#10;&#10;Description automatically generated" id="219" name="Google Shape;21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42160" y="1856160"/>
            <a:ext cx="10003679" cy="1000367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/>
          <p:nvPr/>
        </p:nvSpPr>
        <p:spPr>
          <a:xfrm>
            <a:off x="11495200" y="-8479200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986592" y="78018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7925528" y="4553802"/>
            <a:ext cx="10653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6700" u="none" cap="none" strike="noStrike">
                <a:solidFill>
                  <a:srgbClr val="2611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b="1" i="0" sz="2900" u="none" cap="none" strike="noStrike">
              <a:solidFill>
                <a:srgbClr val="26114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-12744934" y="-9965666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3682" y="1353200"/>
            <a:ext cx="4473198" cy="40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7925630" y="7700866"/>
            <a:ext cx="11229600" cy="5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hello@datasociety.com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1100 15th St. NW, Floor 4</a:t>
            </a:r>
            <a:b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Washington, D.C. 20005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(202)600-9635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1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datasociety.com</a:t>
            </a:r>
            <a:endParaRPr b="1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Icon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/>
        </p:nvSpPr>
        <p:spPr>
          <a:xfrm>
            <a:off x="7283044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 question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12753764" y="8451694"/>
            <a:ext cx="491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18947872" y="8451694"/>
            <a:ext cx="454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 / activity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Discussion / breakout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40" name="Google Shape;24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76" y="3060500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1" name="Google Shape;2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475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2" name="Google Shape;24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7664" y="3178934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3" name="Google Shape;24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66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">
  <p:cSld name="1_Ico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/>
        </p:nvSpPr>
        <p:spPr>
          <a:xfrm>
            <a:off x="7457230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hand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49" name="Google Shape;24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63386" y="3123448"/>
            <a:ext cx="5328246" cy="532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50" name="Google Shape;25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54" y="3123446"/>
            <a:ext cx="5328246" cy="532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2 columns (RH gray)">
  <p:cSld name="1_Title and 2 columns (RH gray)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6" name="Google Shape;256;p36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idx="3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7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1" type="subTitle"/>
          </p:nvPr>
        </p:nvSpPr>
        <p:spPr>
          <a:xfrm>
            <a:off x="831200" y="2208532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1 column">
  <p:cSld name="Title and 1 colum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Knowledge chec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51481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 / activity">
  <p:cSld name="Exercise / activit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subtitled columns">
  <p:cSld name="Title and 2 subtitled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831200" y="4257676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12886400" y="4257672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/>
        </p:nvSpPr>
        <p:spPr>
          <a:xfrm>
            <a:off x="12844022" y="216322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 txBox="1"/>
          <p:nvPr>
            <p:ph idx="3" type="body"/>
          </p:nvPr>
        </p:nvSpPr>
        <p:spPr>
          <a:xfrm>
            <a:off x="12844138" y="300930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/>
        </p:nvSpPr>
        <p:spPr>
          <a:xfrm>
            <a:off x="831198" y="270970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831206" y="303651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day">
  <p:cSld name="End of day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7946" y="6446540"/>
            <a:ext cx="285800" cy="7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/>
        </p:nvSpPr>
        <p:spPr>
          <a:xfrm>
            <a:off x="16649334" y="-1554800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subTitle"/>
          </p:nvPr>
        </p:nvSpPr>
        <p:spPr>
          <a:xfrm>
            <a:off x="1819152" y="7887640"/>
            <a:ext cx="87744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3" name="Google Shape;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7250" y="2091800"/>
            <a:ext cx="12143839" cy="1104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1200" y="149045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Gothic"/>
              <a:buNone/>
              <a:defRPr b="1" i="0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1200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Char char="●"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Tableau - Part 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ableau.com/support/releases/desktop/2020.2.19#esdalt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ctrTitle"/>
          </p:nvPr>
        </p:nvSpPr>
        <p:spPr>
          <a:xfrm>
            <a:off x="1144200" y="7701000"/>
            <a:ext cx="116730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 to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-US" sz="4800"/>
              <a:t>Part 1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162" lvl="0" marL="4619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Import data with the </a:t>
            </a:r>
            <a:r>
              <a:rPr b="1" lang="en-US" sz="4000"/>
              <a:t>Connect</a:t>
            </a:r>
            <a:r>
              <a:rPr lang="en-US" sz="4000"/>
              <a:t> panel.</a:t>
            </a:r>
            <a:endParaRPr sz="4000"/>
          </a:p>
          <a:p>
            <a:pPr indent="0" lvl="0" marL="4619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000"/>
          </a:p>
          <a:p>
            <a:pPr indent="-411162" lvl="0" marL="4619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Supports multiple formats such as: 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Microsoft Excel (.xlsx).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Text (.txt, .csv).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JSON (.json).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PDF (.pdf).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R data format (.RData).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000"/>
          </a:p>
          <a:p>
            <a:pPr indent="-411162" lvl="0" marL="461962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Supports Database Connections such as: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MySQL.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Oracle.</a:t>
            </a:r>
            <a:endParaRPr sz="4000"/>
          </a:p>
          <a:p>
            <a:pPr indent="-482600" lvl="1" marL="9144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Redshift.</a:t>
            </a:r>
            <a:endParaRPr sz="4000"/>
          </a:p>
        </p:txBody>
      </p:sp>
      <p:sp>
        <p:nvSpPr>
          <p:cNvPr id="351" name="Google Shape;351;p4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Importing data</a:t>
            </a:r>
            <a:endParaRPr/>
          </a:p>
        </p:txBody>
      </p:sp>
      <p:pic>
        <p:nvPicPr>
          <p:cNvPr id="352" name="Google Shape;35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5924" y="2739343"/>
            <a:ext cx="9433051" cy="974167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3863" lvl="0" marL="46196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 sz="4200"/>
              <a:t>Let’s import some pieces of the world dataset today and see what sort of insights we can reveal.</a:t>
            </a:r>
            <a:endParaRPr sz="4200"/>
          </a:p>
          <a:p>
            <a:pPr indent="-157159" lvl="0" marL="461963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200"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 sz="4200"/>
              <a:t>Click the </a:t>
            </a:r>
            <a:r>
              <a:rPr b="1" lang="en-US" sz="4200"/>
              <a:t>“More...”</a:t>
            </a:r>
            <a:r>
              <a:rPr lang="en-US" sz="4200"/>
              <a:t> item to browse your local CSV files.</a:t>
            </a:r>
            <a:endParaRPr sz="4200"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200"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200"/>
          </a:p>
        </p:txBody>
      </p:sp>
      <p:sp>
        <p:nvSpPr>
          <p:cNvPr id="360" name="Google Shape;360;p4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Import world data : CSV</a:t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 rotWithShape="1">
          <a:blip r:embed="rId3">
            <a:alphaModFix/>
          </a:blip>
          <a:srcRect b="54645" l="0" r="34542" t="0"/>
          <a:stretch/>
        </p:blipFill>
        <p:spPr>
          <a:xfrm>
            <a:off x="11730700" y="3123475"/>
            <a:ext cx="11795799" cy="8440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/>
          <p:nvPr/>
        </p:nvSpPr>
        <p:spPr>
          <a:xfrm>
            <a:off x="12034075" y="10363375"/>
            <a:ext cx="4432800" cy="730200"/>
          </a:xfrm>
          <a:prstGeom prst="rect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8"/>
          <p:cNvSpPr/>
          <p:nvPr/>
        </p:nvSpPr>
        <p:spPr>
          <a:xfrm>
            <a:off x="9400050" y="10134175"/>
            <a:ext cx="1863000" cy="118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World database</a:t>
            </a:r>
            <a:endParaRPr/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831200" y="3073275"/>
            <a:ext cx="9005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For now, import the following three CSV files:</a:t>
            </a:r>
            <a:endParaRPr sz="4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 sz="4200"/>
              <a:t>country.csv</a:t>
            </a:r>
            <a:br>
              <a:rPr b="1" lang="en-US" sz="4200"/>
            </a:br>
            <a:endParaRPr b="1"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 sz="4200"/>
              <a:t>city.csv</a:t>
            </a:r>
            <a:endParaRPr b="1" sz="42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b="1"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 sz="4200"/>
              <a:t>countrylanguage.csv</a:t>
            </a:r>
            <a:endParaRPr b="1" sz="42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We’ll use the other CSV files during our Exercises.</a:t>
            </a:r>
            <a:endParaRPr sz="4200"/>
          </a:p>
        </p:txBody>
      </p:sp>
      <p:pic>
        <p:nvPicPr>
          <p:cNvPr id="372" name="Google Shape;3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0925" y="2595646"/>
            <a:ext cx="12764407" cy="97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50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{74FFB714-71CF-4B2B-9FDA-95C1E4D9AE2E}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need for Tableau and describe its features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Describe how data sources connect to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Import the given dataset into Tableau</a:t>
                      </a:r>
                      <a:endParaRPr sz="36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concept of Relationships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the use of joins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0" name="Google Shape;380;p5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pic>
        <p:nvPicPr>
          <p:cNvPr id="381" name="Google Shape;38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497421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5575146"/>
            <a:ext cx="517525" cy="5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6337146"/>
            <a:ext cx="517525" cy="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Joining datasets using Relationships</a:t>
            </a:r>
            <a:endParaRPr/>
          </a:p>
        </p:txBody>
      </p:sp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It is often necessary to combine data from multiple places - different tables or even data sources - to perform a desired analysis.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Tableau has introduced a feature called </a:t>
            </a:r>
            <a:r>
              <a:rPr b="1" lang="en-US" sz="4200"/>
              <a:t>Relationships</a:t>
            </a:r>
            <a:r>
              <a:rPr lang="en-US" sz="4200"/>
              <a:t> to minimize the amount of data pre-processing required to visualize related datasets in multiple ways.</a:t>
            </a:r>
            <a:endParaRPr sz="4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To explore some of the concepts and features of Relationships, we’re going to examine geospatial data from the World Database.</a:t>
            </a:r>
            <a:endParaRPr sz="4200"/>
          </a:p>
        </p:txBody>
      </p:sp>
      <p:sp>
        <p:nvSpPr>
          <p:cNvPr id="391" name="Google Shape;391;p5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A single relationship will support all join types at the same time.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For </a:t>
            </a:r>
            <a:r>
              <a:rPr b="1" lang="en-US" sz="4200"/>
              <a:t>Measures</a:t>
            </a:r>
            <a:r>
              <a:rPr lang="en-US" sz="4200"/>
              <a:t>, this means </a:t>
            </a:r>
            <a:r>
              <a:rPr b="1" lang="en-US" sz="4200"/>
              <a:t>all values are always retained</a:t>
            </a:r>
            <a:r>
              <a:rPr lang="en-US" sz="4200"/>
              <a:t>, even if they’re unmatched nulls (not missing values).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For </a:t>
            </a:r>
            <a:r>
              <a:rPr b="1" lang="en-US" sz="4200"/>
              <a:t>Dimensions</a:t>
            </a:r>
            <a:r>
              <a:rPr lang="en-US" sz="4200"/>
              <a:t>, relevant domains will be displayed </a:t>
            </a:r>
            <a:r>
              <a:rPr b="1" lang="en-US" sz="4200"/>
              <a:t>across tables</a:t>
            </a:r>
            <a:r>
              <a:rPr lang="en-US" sz="4200"/>
              <a:t>, and Tableau will display all values in the domain by default (even if there are no matching Measure values).</a:t>
            </a:r>
            <a:endParaRPr sz="4200"/>
          </a:p>
        </p:txBody>
      </p:sp>
      <p:sp>
        <p:nvSpPr>
          <p:cNvPr id="397" name="Google Shape;397;p5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Relationships are contextual joins</a:t>
            </a:r>
            <a:endParaRPr/>
          </a:p>
        </p:txBody>
      </p:sp>
      <p:pic>
        <p:nvPicPr>
          <p:cNvPr id="398" name="Google Shape;39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6600" y="3941372"/>
            <a:ext cx="10953750" cy="60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5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Tableau creates Relationships after </a:t>
            </a:r>
            <a:r>
              <a:rPr b="1" lang="en-US" sz="4200"/>
              <a:t>identifying the fields</a:t>
            </a:r>
            <a:r>
              <a:rPr lang="en-US" sz="4200"/>
              <a:t> you want to use to establish relationships.</a:t>
            </a:r>
            <a:endParaRPr sz="4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These </a:t>
            </a:r>
            <a:r>
              <a:rPr lang="en-US" sz="4200"/>
              <a:t>fields</a:t>
            </a:r>
            <a:r>
              <a:rPr lang="en-US" sz="4200"/>
              <a:t> should have common values that can be used to connect records from one table to another.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07" name="Google Shape;407;p5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fields to create Relationships</a:t>
            </a:r>
            <a:endParaRPr/>
          </a:p>
        </p:txBody>
      </p:sp>
      <p:pic>
        <p:nvPicPr>
          <p:cNvPr id="408" name="Google Shape;408;p53"/>
          <p:cNvPicPr preferRelativeResize="0"/>
          <p:nvPr/>
        </p:nvPicPr>
        <p:blipFill rotWithShape="1">
          <a:blip r:embed="rId3">
            <a:alphaModFix/>
          </a:blip>
          <a:srcRect b="12107" l="4205" r="2545" t="5526"/>
          <a:stretch/>
        </p:blipFill>
        <p:spPr>
          <a:xfrm>
            <a:off x="2849875" y="8678975"/>
            <a:ext cx="6282086" cy="368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4832" y="3198313"/>
            <a:ext cx="11558068" cy="88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/>
          <p:nvPr>
            <p:ph idx="1" type="body"/>
          </p:nvPr>
        </p:nvSpPr>
        <p:spPr>
          <a:xfrm>
            <a:off x="831200" y="3073275"/>
            <a:ext cx="85809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Relationships allow for unmatched entries in one dataset to display as 0s.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Visualizing the count of cities by country shows </a:t>
            </a:r>
            <a:r>
              <a:rPr b="1" lang="en-US" sz="4200"/>
              <a:t>all</a:t>
            </a:r>
            <a:r>
              <a:rPr lang="en-US" sz="4200"/>
              <a:t> countries, even those without any corresponding cities.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Displaying all countries helps to avoid undercounting the number of countries.</a:t>
            </a:r>
            <a:endParaRPr sz="4200"/>
          </a:p>
        </p:txBody>
      </p:sp>
      <p:sp>
        <p:nvSpPr>
          <p:cNvPr id="415" name="Google Shape;415;p5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Unmatched measures as zero</a:t>
            </a:r>
            <a:endParaRPr sz="4000">
              <a:solidFill>
                <a:schemeClr val="dk2"/>
              </a:solidFill>
            </a:endParaRPr>
          </a:p>
        </p:txBody>
      </p:sp>
      <p:pic>
        <p:nvPicPr>
          <p:cNvPr id="416" name="Google Shape;4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4700" y="3680000"/>
            <a:ext cx="13818198" cy="64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831200" y="3073275"/>
            <a:ext cx="100680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Additionally, Relationships affect how Dimensions will behave in visualizations involving different datasets.</a:t>
            </a:r>
            <a:endParaRPr sz="4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When visualizing countries and languages, Tableau excludes territories like Antarctica, which may not have any languages.</a:t>
            </a:r>
            <a:endParaRPr sz="4200"/>
          </a:p>
        </p:txBody>
      </p:sp>
      <p:sp>
        <p:nvSpPr>
          <p:cNvPr id="423" name="Google Shape;423;p5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Relevant dimensions across tables</a:t>
            </a:r>
            <a:endParaRPr sz="4000">
              <a:solidFill>
                <a:schemeClr val="dk2"/>
              </a:solidFill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7700" y="3118950"/>
            <a:ext cx="11640127" cy="901875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A </a:t>
            </a:r>
            <a:r>
              <a:rPr b="1" lang="en-US" sz="4200"/>
              <a:t>null</a:t>
            </a:r>
            <a:r>
              <a:rPr lang="en-US" sz="4200"/>
              <a:t> appears to represent a country a without Head of State (unmatched value)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Retaining these unmatched values through the Relationship again helps avoid undercounting the number of countries in total.</a:t>
            </a:r>
            <a:endParaRPr sz="4200"/>
          </a:p>
        </p:txBody>
      </p:sp>
      <p:sp>
        <p:nvSpPr>
          <p:cNvPr id="431" name="Google Shape;431;p5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Retaining unmatched values</a:t>
            </a:r>
            <a:endParaRPr sz="5400"/>
          </a:p>
        </p:txBody>
      </p:sp>
      <p:pic>
        <p:nvPicPr>
          <p:cNvPr id="432" name="Google Shape;432;p56"/>
          <p:cNvPicPr preferRelativeResize="0"/>
          <p:nvPr/>
        </p:nvPicPr>
        <p:blipFill rotWithShape="1">
          <a:blip r:embed="rId3">
            <a:alphaModFix/>
          </a:blip>
          <a:srcRect b="0" l="0" r="12032" t="0"/>
          <a:stretch/>
        </p:blipFill>
        <p:spPr>
          <a:xfrm>
            <a:off x="11776925" y="3452088"/>
            <a:ext cx="11360901" cy="828842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277" name="Google Shape;277;p39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{74FFB714-71CF-4B2B-9FDA-95C1E4D9AE2E}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need for Tableau and describe its features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Describe how data sources connect to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Import the given dataset into Tableau</a:t>
                      </a:r>
                      <a:endParaRPr sz="36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</a:t>
                      </a: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xplain the concept of Relationships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</a:t>
                      </a: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</a:t>
                      </a: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use of joins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Aggregations will resolve to the Measure’s inherent level of detail from the source table.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Measures are only replicated across </a:t>
            </a:r>
            <a:r>
              <a:rPr b="1" lang="en-US" sz="4200"/>
              <a:t>lower</a:t>
            </a:r>
            <a:r>
              <a:rPr lang="en-US" sz="4200"/>
              <a:t> levels of detail in the visualization.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This means it is much less likely to end up with unnecessary, meaningless duplicated data in visualizations.</a:t>
            </a:r>
            <a:endParaRPr sz="4200"/>
          </a:p>
        </p:txBody>
      </p:sp>
      <p:sp>
        <p:nvSpPr>
          <p:cNvPr id="439" name="Google Shape;439;p5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Relationships are smart aggregations</a:t>
            </a:r>
            <a:endParaRPr/>
          </a:p>
        </p:txBody>
      </p:sp>
      <p:pic>
        <p:nvPicPr>
          <p:cNvPr id="440" name="Google Shape;44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3125" y="4822838"/>
            <a:ext cx="11314701" cy="55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Relationships and level of detail</a:t>
            </a:r>
            <a:endParaRPr/>
          </a:p>
        </p:txBody>
      </p:sp>
      <p:sp>
        <p:nvSpPr>
          <p:cNvPr id="447" name="Google Shape;447;p58"/>
          <p:cNvSpPr txBox="1"/>
          <p:nvPr>
            <p:ph idx="1" type="body"/>
          </p:nvPr>
        </p:nvSpPr>
        <p:spPr>
          <a:xfrm>
            <a:off x="831200" y="3073275"/>
            <a:ext cx="91386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Relationships resolve to a Measure’s </a:t>
            </a:r>
            <a:r>
              <a:rPr b="1" lang="en-US" sz="4200"/>
              <a:t>level of detail</a:t>
            </a:r>
            <a:r>
              <a:rPr lang="en-US" sz="4200"/>
              <a:t>.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For example, each country is linked to some cities, a GNP, and life expectancy data.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When we add Country Name, City Name, GNP, and Life Expectancy, to a visualization, we obtain subtotals of GNP and life expectancy.</a:t>
            </a:r>
            <a:endParaRPr sz="4200"/>
          </a:p>
        </p:txBody>
      </p:sp>
      <p:pic>
        <p:nvPicPr>
          <p:cNvPr id="448" name="Google Shape;44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3852" y="3857875"/>
            <a:ext cx="13081977" cy="75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Tableau aggregates life expectancy and GNP in accordance to Country Name.</a:t>
            </a:r>
            <a:endParaRPr sz="4200"/>
          </a:p>
        </p:txBody>
      </p:sp>
      <p:pic>
        <p:nvPicPr>
          <p:cNvPr id="455" name="Google Shape;4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7451" y="4409300"/>
            <a:ext cx="13828602" cy="80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Relationships and level of detail, cont’d.</a:t>
            </a:r>
            <a:endParaRPr/>
          </a:p>
        </p:txBody>
      </p:sp>
      <p:sp>
        <p:nvSpPr>
          <p:cNvPr id="457" name="Google Shape;457;p5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60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{74FFB714-71CF-4B2B-9FDA-95C1E4D9AE2E}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need for Tableau and describe its features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Describe how data sources connect to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Import the given dataset into Tableau</a:t>
                      </a:r>
                      <a:endParaRPr sz="36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concept of Relationships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the use of joins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64" name="Google Shape;464;p6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pic>
        <p:nvPicPr>
          <p:cNvPr id="465" name="Google Shape;4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497421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5575146"/>
            <a:ext cx="517525" cy="5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8" name="Google Shape;46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6362008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7047809"/>
            <a:ext cx="517525" cy="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Manually joining datasets</a:t>
            </a:r>
            <a:endParaRPr/>
          </a:p>
        </p:txBody>
      </p:sp>
      <p:sp>
        <p:nvSpPr>
          <p:cNvPr id="475" name="Google Shape;475;p61"/>
          <p:cNvSpPr txBox="1"/>
          <p:nvPr>
            <p:ph idx="1" type="body"/>
          </p:nvPr>
        </p:nvSpPr>
        <p:spPr>
          <a:xfrm>
            <a:off x="831200" y="3073275"/>
            <a:ext cx="90186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Previously, Tableau utilized </a:t>
            </a:r>
            <a:r>
              <a:rPr b="1" lang="en-US"/>
              <a:t>joins</a:t>
            </a:r>
            <a:r>
              <a:rPr lang="en-US"/>
              <a:t> in order to merge and combine data.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It is still possible to join tables </a:t>
            </a:r>
            <a:r>
              <a:rPr b="1" lang="en-US"/>
              <a:t>manually</a:t>
            </a:r>
            <a:r>
              <a:rPr lang="en-US"/>
              <a:t> by specifying the precise variables the datasets will use as common keys, but this functionality is no longer the default.</a:t>
            </a:r>
            <a:endParaRPr/>
          </a:p>
        </p:txBody>
      </p:sp>
      <p:sp>
        <p:nvSpPr>
          <p:cNvPr id="476" name="Google Shape;476;p6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7" name="Google Shape;477;p61"/>
          <p:cNvPicPr preferRelativeResize="0"/>
          <p:nvPr/>
        </p:nvPicPr>
        <p:blipFill rotWithShape="1">
          <a:blip r:embed="rId3">
            <a:alphaModFix/>
          </a:blip>
          <a:srcRect b="42226" l="26535" r="0" t="0"/>
          <a:stretch/>
        </p:blipFill>
        <p:spPr>
          <a:xfrm>
            <a:off x="10036800" y="3384325"/>
            <a:ext cx="13668501" cy="70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/>
          <p:nvPr>
            <p:ph type="title"/>
          </p:nvPr>
        </p:nvSpPr>
        <p:spPr>
          <a:xfrm>
            <a:off x="831148" y="1267485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Joining tables using joins</a:t>
            </a:r>
            <a:endParaRPr/>
          </a:p>
        </p:txBody>
      </p:sp>
      <p:sp>
        <p:nvSpPr>
          <p:cNvPr id="484" name="Google Shape;484;p6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62"/>
          <p:cNvSpPr txBox="1"/>
          <p:nvPr>
            <p:ph idx="1" type="body"/>
          </p:nvPr>
        </p:nvSpPr>
        <p:spPr>
          <a:xfrm>
            <a:off x="831200" y="3073275"/>
            <a:ext cx="10310100" cy="9110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To join tables using Relationships, we can use the default </a:t>
            </a:r>
            <a:r>
              <a:rPr b="1" lang="en-US"/>
              <a:t>relationship canvas</a:t>
            </a:r>
            <a:r>
              <a:rPr lang="en-US"/>
              <a:t> visible when viewing data sources.</a:t>
            </a:r>
            <a:br>
              <a:rPr lang="en-US"/>
            </a:br>
            <a:endParaRPr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But to join tables manually, we can access the legacy </a:t>
            </a:r>
            <a:r>
              <a:rPr b="1" lang="en-US"/>
              <a:t>join canvas</a:t>
            </a:r>
            <a:r>
              <a:rPr lang="en-US"/>
              <a:t>.</a:t>
            </a:r>
            <a:endParaRPr/>
          </a:p>
        </p:txBody>
      </p:sp>
      <p:pic>
        <p:nvPicPr>
          <p:cNvPr id="486" name="Google Shape;4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1125" y="3160350"/>
            <a:ext cx="11386701" cy="89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831148" y="1267485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Joining tables using joins, cont’d.</a:t>
            </a:r>
            <a:endParaRPr/>
          </a:p>
        </p:txBody>
      </p:sp>
      <p:sp>
        <p:nvSpPr>
          <p:cNvPr id="493" name="Google Shape;493;p6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63"/>
          <p:cNvSpPr txBox="1"/>
          <p:nvPr>
            <p:ph idx="1" type="body"/>
          </p:nvPr>
        </p:nvSpPr>
        <p:spPr>
          <a:xfrm>
            <a:off x="831200" y="3073275"/>
            <a:ext cx="10310100" cy="9110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To open the join canvas, select </a:t>
            </a:r>
            <a:r>
              <a:rPr b="1" lang="en-US"/>
              <a:t>Open</a:t>
            </a:r>
            <a:r>
              <a:rPr lang="en-US"/>
              <a:t> from the dropdown menu or </a:t>
            </a:r>
            <a:r>
              <a:rPr b="1" lang="en-US"/>
              <a:t>double-click</a:t>
            </a:r>
            <a:r>
              <a:rPr lang="en-US"/>
              <a:t> the first data source</a:t>
            </a:r>
            <a:r>
              <a:rPr lang="en-US"/>
              <a:t>.</a:t>
            </a:r>
            <a:br>
              <a:rPr lang="en-US"/>
            </a:br>
            <a:endParaRPr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In the join canvas, we can specify exactly how we want the sources to relate to one another based on four basic types of joins.</a:t>
            </a:r>
            <a:endParaRPr/>
          </a:p>
        </p:txBody>
      </p:sp>
      <p:pic>
        <p:nvPicPr>
          <p:cNvPr id="495" name="Google Shape;4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1300" y="2794476"/>
            <a:ext cx="12581499" cy="55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1300" y="8629750"/>
            <a:ext cx="12406226" cy="40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" name="Google Shape;503;p64"/>
          <p:cNvSpPr txBox="1"/>
          <p:nvPr>
            <p:ph idx="4294967295" type="body"/>
          </p:nvPr>
        </p:nvSpPr>
        <p:spPr>
          <a:xfrm>
            <a:off x="621375" y="7120450"/>
            <a:ext cx="5519700" cy="303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Inner join</a:t>
            </a:r>
            <a:endParaRPr sz="41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includes matching records from both datasets</a:t>
            </a:r>
            <a:endParaRPr sz="4100"/>
          </a:p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sp>
        <p:nvSpPr>
          <p:cNvPr id="504" name="Google Shape;504;p64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/>
              <a:t>Types of joins</a:t>
            </a:r>
            <a:r>
              <a:rPr lang="en-US"/>
              <a:t> </a:t>
            </a:r>
            <a:endParaRPr/>
          </a:p>
        </p:txBody>
      </p:sp>
      <p:sp>
        <p:nvSpPr>
          <p:cNvPr id="505" name="Google Shape;505;p64"/>
          <p:cNvSpPr txBox="1"/>
          <p:nvPr>
            <p:ph idx="4294967295" type="body"/>
          </p:nvPr>
        </p:nvSpPr>
        <p:spPr>
          <a:xfrm>
            <a:off x="6507033" y="7120450"/>
            <a:ext cx="5519700" cy="303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Full outer join</a:t>
            </a:r>
            <a:r>
              <a:rPr lang="en-US" sz="4100"/>
              <a:t> </a:t>
            </a:r>
            <a:r>
              <a:rPr lang="en-US" sz="4100"/>
              <a:t>includes all records from both datasets</a:t>
            </a:r>
            <a:endParaRPr sz="4100"/>
          </a:p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sp>
        <p:nvSpPr>
          <p:cNvPr id="506" name="Google Shape;506;p64"/>
          <p:cNvSpPr txBox="1"/>
          <p:nvPr>
            <p:ph idx="4294967295" type="body"/>
          </p:nvPr>
        </p:nvSpPr>
        <p:spPr>
          <a:xfrm>
            <a:off x="12392692" y="7120450"/>
            <a:ext cx="5519700" cy="303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Left </a:t>
            </a:r>
            <a:r>
              <a:rPr b="1" lang="en-US" sz="4100"/>
              <a:t>outer join</a:t>
            </a:r>
            <a:endParaRPr sz="41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includes all records from left dataset and matching records from right dataset</a:t>
            </a:r>
            <a:endParaRPr sz="4100"/>
          </a:p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sp>
        <p:nvSpPr>
          <p:cNvPr id="507" name="Google Shape;507;p64"/>
          <p:cNvSpPr txBox="1"/>
          <p:nvPr>
            <p:ph idx="4294967295" type="body"/>
          </p:nvPr>
        </p:nvSpPr>
        <p:spPr>
          <a:xfrm>
            <a:off x="18278350" y="7120450"/>
            <a:ext cx="5519700" cy="303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Right</a:t>
            </a:r>
            <a:r>
              <a:rPr b="1" lang="en-US" sz="4100"/>
              <a:t> outer join</a:t>
            </a:r>
            <a:endParaRPr sz="41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includes all records from right dataset and matching records from left dataset</a:t>
            </a:r>
            <a:endParaRPr sz="4100"/>
          </a:p>
          <a:p>
            <a:pPr indent="0" lvl="0" marL="4572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grpSp>
        <p:nvGrpSpPr>
          <p:cNvPr id="508" name="Google Shape;508;p64"/>
          <p:cNvGrpSpPr/>
          <p:nvPr/>
        </p:nvGrpSpPr>
        <p:grpSpPr>
          <a:xfrm>
            <a:off x="18890125" y="3348110"/>
            <a:ext cx="4296190" cy="4296190"/>
            <a:chOff x="1207875" y="3043310"/>
            <a:chExt cx="4296190" cy="4296190"/>
          </a:xfrm>
        </p:grpSpPr>
        <p:pic>
          <p:nvPicPr>
            <p:cNvPr id="509" name="Google Shape;509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07875" y="3043310"/>
              <a:ext cx="4296190" cy="429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64"/>
            <p:cNvSpPr txBox="1"/>
            <p:nvPr/>
          </p:nvSpPr>
          <p:spPr>
            <a:xfrm>
              <a:off x="3511900" y="4945100"/>
              <a:ext cx="1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Table 2</a:t>
              </a:r>
              <a:endParaRPr b="1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1" name="Google Shape;511;p64"/>
            <p:cNvSpPr txBox="1"/>
            <p:nvPr/>
          </p:nvSpPr>
          <p:spPr>
            <a:xfrm>
              <a:off x="1257225" y="4945100"/>
              <a:ext cx="1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Table 1</a:t>
              </a:r>
              <a:endParaRPr b="1" sz="2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12" name="Google Shape;512;p64"/>
          <p:cNvGrpSpPr/>
          <p:nvPr/>
        </p:nvGrpSpPr>
        <p:grpSpPr>
          <a:xfrm>
            <a:off x="13004453" y="3348110"/>
            <a:ext cx="4296190" cy="4296190"/>
            <a:chOff x="7051153" y="3043310"/>
            <a:chExt cx="4296190" cy="4296190"/>
          </a:xfrm>
        </p:grpSpPr>
        <p:pic>
          <p:nvPicPr>
            <p:cNvPr id="513" name="Google Shape;513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51153" y="3043310"/>
              <a:ext cx="4296190" cy="429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64"/>
            <p:cNvSpPr txBox="1"/>
            <p:nvPr/>
          </p:nvSpPr>
          <p:spPr>
            <a:xfrm>
              <a:off x="9346938" y="4945100"/>
              <a:ext cx="1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Table 2</a:t>
              </a:r>
              <a:endParaRPr b="1" sz="2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5" name="Google Shape;515;p64"/>
            <p:cNvSpPr txBox="1"/>
            <p:nvPr/>
          </p:nvSpPr>
          <p:spPr>
            <a:xfrm>
              <a:off x="7092263" y="4945100"/>
              <a:ext cx="1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Table 1</a:t>
              </a:r>
              <a:endParaRPr b="1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16" name="Google Shape;516;p64"/>
          <p:cNvGrpSpPr/>
          <p:nvPr/>
        </p:nvGrpSpPr>
        <p:grpSpPr>
          <a:xfrm>
            <a:off x="7118780" y="3348110"/>
            <a:ext cx="4296190" cy="4296190"/>
            <a:chOff x="12894430" y="3043310"/>
            <a:chExt cx="4296190" cy="4296190"/>
          </a:xfrm>
        </p:grpSpPr>
        <p:pic>
          <p:nvPicPr>
            <p:cNvPr id="517" name="Google Shape;517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94430" y="3043310"/>
              <a:ext cx="4296190" cy="429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64"/>
            <p:cNvSpPr txBox="1"/>
            <p:nvPr/>
          </p:nvSpPr>
          <p:spPr>
            <a:xfrm>
              <a:off x="15190213" y="4945100"/>
              <a:ext cx="1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Table 2</a:t>
              </a:r>
              <a:endParaRPr b="1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9" name="Google Shape;519;p64"/>
            <p:cNvSpPr txBox="1"/>
            <p:nvPr/>
          </p:nvSpPr>
          <p:spPr>
            <a:xfrm>
              <a:off x="12935538" y="4945100"/>
              <a:ext cx="1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Table 1</a:t>
              </a:r>
              <a:endParaRPr b="1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20" name="Google Shape;520;p64"/>
          <p:cNvGrpSpPr/>
          <p:nvPr/>
        </p:nvGrpSpPr>
        <p:grpSpPr>
          <a:xfrm>
            <a:off x="1233108" y="3348110"/>
            <a:ext cx="4296190" cy="4296190"/>
            <a:chOff x="18737708" y="3043310"/>
            <a:chExt cx="4296190" cy="4296190"/>
          </a:xfrm>
        </p:grpSpPr>
        <p:pic>
          <p:nvPicPr>
            <p:cNvPr id="521" name="Google Shape;521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737708" y="3043310"/>
              <a:ext cx="4296190" cy="4296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" name="Google Shape;522;p64"/>
            <p:cNvSpPr txBox="1"/>
            <p:nvPr/>
          </p:nvSpPr>
          <p:spPr>
            <a:xfrm>
              <a:off x="21033463" y="4945100"/>
              <a:ext cx="1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Table 2</a:t>
              </a:r>
              <a:endParaRPr b="1" sz="2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3" name="Google Shape;523;p64"/>
            <p:cNvSpPr txBox="1"/>
            <p:nvPr/>
          </p:nvSpPr>
          <p:spPr>
            <a:xfrm>
              <a:off x="18778788" y="4945100"/>
              <a:ext cx="1959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Table 1</a:t>
              </a:r>
              <a:endParaRPr b="1" sz="2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6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Start by </a:t>
            </a:r>
            <a:r>
              <a:rPr lang="en-US" sz="4200"/>
              <a:t>joining</a:t>
            </a:r>
            <a:r>
              <a:rPr lang="en-US" sz="4200"/>
              <a:t> the country and city tables.</a:t>
            </a:r>
            <a:endParaRPr sz="4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Here, inner join is the default join. </a:t>
            </a:r>
            <a:endParaRPr sz="4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Consider including left or </a:t>
            </a:r>
            <a:r>
              <a:rPr lang="en-US" sz="4200"/>
              <a:t>right</a:t>
            </a:r>
            <a:r>
              <a:rPr lang="en-US" sz="4200"/>
              <a:t> outer join to get all of the records </a:t>
            </a:r>
            <a:r>
              <a:rPr lang="en-US" sz="4200"/>
              <a:t>in one database,</a:t>
            </a:r>
            <a:r>
              <a:rPr lang="en-US" sz="4200"/>
              <a:t> even if there are no matching data points. </a:t>
            </a:r>
            <a:endParaRPr sz="4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Let’s try all types of joins on the </a:t>
            </a:r>
            <a:r>
              <a:rPr lang="en-US" sz="4200"/>
              <a:t>country</a:t>
            </a:r>
            <a:r>
              <a:rPr lang="en-US" sz="4200"/>
              <a:t> and city dataset.</a:t>
            </a:r>
            <a:endParaRPr sz="4200"/>
          </a:p>
        </p:txBody>
      </p:sp>
      <p:sp>
        <p:nvSpPr>
          <p:cNvPr id="531" name="Google Shape;531;p6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</a:t>
            </a:r>
            <a:r>
              <a:rPr lang="en-US"/>
              <a:t>practices</a:t>
            </a:r>
            <a:r>
              <a:rPr lang="en-US"/>
              <a:t> for using joins </a:t>
            </a:r>
            <a:endParaRPr/>
          </a:p>
        </p:txBody>
      </p:sp>
      <p:pic>
        <p:nvPicPr>
          <p:cNvPr id="532" name="Google Shape;5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9100" y="3378085"/>
            <a:ext cx="12581499" cy="7900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66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Now join the </a:t>
            </a:r>
            <a:r>
              <a:rPr b="1" lang="en-US"/>
              <a:t>countrylanguage</a:t>
            </a:r>
            <a:r>
              <a:rPr lang="en-US"/>
              <a:t> dataset.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Does the order in which you import tables matter?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Why did you choose that order?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/>
              <a:t>Why did </a:t>
            </a:r>
            <a:r>
              <a:rPr lang="en-US"/>
              <a:t>you</a:t>
            </a:r>
            <a:r>
              <a:rPr lang="en-US"/>
              <a:t> choose those types of joins?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multiple datasets </a:t>
            </a:r>
            <a:endParaRPr/>
          </a:p>
        </p:txBody>
      </p:sp>
      <p:pic>
        <p:nvPicPr>
          <p:cNvPr id="541" name="Google Shape;541;p66"/>
          <p:cNvPicPr preferRelativeResize="0"/>
          <p:nvPr/>
        </p:nvPicPr>
        <p:blipFill rotWithShape="1">
          <a:blip r:embed="rId3">
            <a:alphaModFix/>
          </a:blip>
          <a:srcRect b="0" l="12187" r="6399" t="0"/>
          <a:stretch/>
        </p:blipFill>
        <p:spPr>
          <a:xfrm>
            <a:off x="11497700" y="3245500"/>
            <a:ext cx="11770527" cy="722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23863" lvl="0" marL="46196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•"/>
            </a:pPr>
            <a:r>
              <a:rPr lang="en-US" sz="4200"/>
              <a:t>It offers a quick and easy way to create interactive visualizations and explore data.</a:t>
            </a:r>
            <a:endParaRPr sz="4200"/>
          </a:p>
          <a:p>
            <a:pPr indent="-157159" lvl="0" marL="461963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200"/>
          </a:p>
          <a:p>
            <a:pPr indent="-423863" lvl="0" marL="461963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 sz="4200"/>
              <a:t>It is easy to integrate with multiple data sources.</a:t>
            </a:r>
            <a:endParaRPr sz="4200"/>
          </a:p>
          <a:p>
            <a:pPr indent="-157159" lvl="0" marL="461963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200"/>
          </a:p>
          <a:p>
            <a:pPr indent="-423863" lvl="0" marL="461963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 sz="4200"/>
              <a:t>It is compatible with OS X, Windows, and Linux.</a:t>
            </a:r>
            <a:endParaRPr sz="4200"/>
          </a:p>
          <a:p>
            <a:pPr indent="-157159" lvl="0" marL="461963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200"/>
          </a:p>
          <a:p>
            <a:pPr indent="-423862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•"/>
            </a:pPr>
            <a:r>
              <a:rPr lang="en-US" sz="4200"/>
              <a:t>It integrates with R and Python for advanced analysis.</a:t>
            </a:r>
            <a:endParaRPr sz="42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Why use Tableau?</a:t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7925" y="3164712"/>
            <a:ext cx="12268676" cy="85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8" name="Google Shape;548;p67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Relationships vs. joins</a:t>
            </a:r>
            <a:endParaRPr/>
          </a:p>
        </p:txBody>
      </p:sp>
      <p:graphicFrame>
        <p:nvGraphicFramePr>
          <p:cNvPr id="549" name="Google Shape;549;p67"/>
          <p:cNvGraphicFramePr/>
          <p:nvPr/>
        </p:nvGraphicFramePr>
        <p:xfrm>
          <a:off x="1126525" y="285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{41DDDAE0-6CE5-4B1A-9AEB-01E18628F5C3}</a:tableStyleId>
              </a:tblPr>
              <a:tblGrid>
                <a:gridCol w="11089525"/>
                <a:gridCol w="11089525"/>
              </a:tblGrid>
              <a:tr h="80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3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b="1" lang="en-US" sz="42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Relationships</a:t>
                      </a:r>
                      <a:endParaRPr b="1" sz="42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3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b="1" lang="en-US" sz="42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Joins</a:t>
                      </a:r>
                      <a:endParaRPr b="1" sz="42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92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41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Describes how two, independent, logical tables(in logical layer) are related to each other (the tables are not merged)</a:t>
                      </a:r>
                      <a:endParaRPr sz="41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274300" marB="274300" marR="365750" marL="2743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41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Combine two tables into one (in physical layer)</a:t>
                      </a:r>
                      <a:endParaRPr sz="41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274300" marB="274300" marR="365750" marL="2743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41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Maintains the same level of detail in the data sources</a:t>
                      </a:r>
                      <a:endParaRPr sz="41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274300" marB="274300" marR="365750" marL="2743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41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Will sometimes duplicate data stored at differing levels of detail</a:t>
                      </a:r>
                      <a:endParaRPr sz="41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274300" marB="274300" marR="365750" marL="2743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41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All measures are kept, even the ones that do not match</a:t>
                      </a:r>
                      <a:endParaRPr sz="41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274300" marB="274300" marR="365750" marL="2743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41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Some measures get filtered</a:t>
                      </a:r>
                      <a:endParaRPr sz="41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274300" marB="274300" marR="365750" marL="2743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41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 not allow us to decide on the join type</a:t>
                      </a:r>
                      <a:endParaRPr sz="41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274300" marB="274300" marR="365750" marL="2743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4100">
                          <a:solidFill>
                            <a:schemeClr val="dk2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select the way we went to join the data</a:t>
                      </a:r>
                      <a:endParaRPr sz="4100">
                        <a:solidFill>
                          <a:schemeClr val="dk2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274300" marB="274300" marR="365750" marL="2743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8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Knowledge check 1</a:t>
            </a:r>
            <a:endParaRPr/>
          </a:p>
        </p:txBody>
      </p:sp>
      <p:sp>
        <p:nvSpPr>
          <p:cNvPr id="555" name="Google Shape;555;p6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 txBox="1"/>
          <p:nvPr>
            <p:ph type="title"/>
          </p:nvPr>
        </p:nvSpPr>
        <p:spPr>
          <a:xfrm>
            <a:off x="831200" y="1069848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Exercise 1</a:t>
            </a:r>
            <a:endParaRPr/>
          </a:p>
        </p:txBody>
      </p:sp>
      <p:sp>
        <p:nvSpPr>
          <p:cNvPr id="561" name="Google Shape;561;p6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568" name="Google Shape;568;p7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69" name="Google Shape;569;p70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{74FFB714-71CF-4B2B-9FDA-95C1E4D9AE2E}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need for Tableau and describe its features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Describe how data sources connect to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Import the given dataset into Tableau</a:t>
                      </a:r>
                      <a:endParaRPr sz="36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concept of Relationships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the use of joins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570" name="Google Shape;57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497421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5575146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6362008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7047809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7809809"/>
            <a:ext cx="517525" cy="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1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End of Part 1</a:t>
            </a:r>
            <a:endParaRPr/>
          </a:p>
        </p:txBody>
      </p:sp>
      <p:sp>
        <p:nvSpPr>
          <p:cNvPr id="581" name="Google Shape;581;p71"/>
          <p:cNvSpPr txBox="1"/>
          <p:nvPr/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350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rgbClr val="FF350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Excel vs. Tableau</a:t>
            </a:r>
            <a:endParaRPr/>
          </a:p>
        </p:txBody>
      </p:sp>
      <p:graphicFrame>
        <p:nvGraphicFramePr>
          <p:cNvPr id="294" name="Google Shape;294;p41"/>
          <p:cNvGraphicFramePr/>
          <p:nvPr/>
        </p:nvGraphicFramePr>
        <p:xfrm>
          <a:off x="4319598" y="293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{74FFB714-71CF-4B2B-9FDA-95C1E4D9AE2E}</a:tableStyleId>
              </a:tblPr>
              <a:tblGrid>
                <a:gridCol w="3653325"/>
                <a:gridCol w="6078550"/>
                <a:gridCol w="6078550"/>
              </a:tblGrid>
              <a:tr h="9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7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Parameters</a:t>
                      </a:r>
                      <a:endParaRPr b="1" sz="37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7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Excel</a:t>
                      </a:r>
                      <a:endParaRPr b="1" sz="37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b="1" lang="en-US" sz="37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Tableau</a:t>
                      </a:r>
                      <a:endParaRPr b="1" sz="37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44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Purpose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Spreadsheet application used for manipulating data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Visualization tool used for data analysis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Usage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Most suitable for statistical analysis of structured data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Most suitable for quick and easy representation of large datasets, which helps resolve big data issues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84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Performance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Moderate speed, with no option to speed up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Moderate speed, with options to optimize and enhance the progress of an operation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Security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Relatively weak (compared with Tableau); needs regular updates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Extensive options to secure data without scripting; row-level security and permissions are built-in.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Excel vs. Tableau, cont’d.</a:t>
            </a:r>
            <a:endParaRPr/>
          </a:p>
        </p:txBody>
      </p:sp>
      <p:graphicFrame>
        <p:nvGraphicFramePr>
          <p:cNvPr id="302" name="Google Shape;302;p42"/>
          <p:cNvGraphicFramePr/>
          <p:nvPr/>
        </p:nvGraphicFramePr>
        <p:xfrm>
          <a:off x="4319598" y="293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{74FFB714-71CF-4B2B-9FDA-95C1E4D9AE2E}</a:tableStyleId>
              </a:tblPr>
              <a:tblGrid>
                <a:gridCol w="3653325"/>
                <a:gridCol w="6078550"/>
                <a:gridCol w="6078550"/>
              </a:tblGrid>
              <a:tr h="91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7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Parameters</a:t>
                      </a:r>
                      <a:endParaRPr b="1" sz="37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7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Excel</a:t>
                      </a:r>
                      <a:endParaRPr b="1" sz="37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b="1" lang="en-US" sz="37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Tableau</a:t>
                      </a:r>
                      <a:endParaRPr b="1" sz="37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81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User Interface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Macro and Visual Basic scripting knowledge required to maximize tool potential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Tool can be used without any coding knowledge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Business Need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Best for preparing one-off reports with small datasets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Best while working with big data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84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Products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Bundled with MS Office Tools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Comes with different versions, such as Tableau server, cloud, and desktop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2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Integration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Integrates with ~60 applications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Integrates with ~250 applications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31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Real-time Data Exploration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You need to have an idea of where your data leads to generate insights.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You are free to explore data without seeking concrete outcomes, especially with features like drill-down and data blending.</a:t>
                      </a:r>
                      <a:endParaRPr sz="32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C680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573621"/>
            <a:ext cx="517525" cy="5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12" name="Google Shape;312;p43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{74FFB714-71CF-4B2B-9FDA-95C1E4D9AE2E}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need for Tableau and describe its features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Describe how data sources connect to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Import the given dataset into Tableau</a:t>
                      </a:r>
                      <a:endParaRPr sz="36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concept of Relationships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the use of joins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23862" lvl="0" marL="46196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rial"/>
              <a:buChar char="•"/>
            </a:pPr>
            <a:r>
              <a:rPr lang="en-US" sz="4200"/>
              <a:t>The Tableau Desktop version we have used during development is 2020.2.19, available here: </a:t>
            </a:r>
            <a:r>
              <a:rPr b="1" lang="en-US" sz="4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Tableau Desktop 2020.2.19</a:t>
            </a:r>
            <a:r>
              <a:rPr b="1" lang="en-US" sz="4200">
                <a:solidFill>
                  <a:schemeClr val="accent5"/>
                </a:solidFill>
              </a:rPr>
              <a:t>.</a:t>
            </a:r>
            <a:endParaRPr b="1" sz="4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Installation</a:t>
            </a:r>
            <a:endParaRPr/>
          </a:p>
        </p:txBody>
      </p:sp>
      <p:sp>
        <p:nvSpPr>
          <p:cNvPr id="320" name="Google Shape;320;p44"/>
          <p:cNvSpPr txBox="1"/>
          <p:nvPr/>
        </p:nvSpPr>
        <p:spPr>
          <a:xfrm>
            <a:off x="1554650" y="2683025"/>
            <a:ext cx="199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6526" y="5184525"/>
            <a:ext cx="15135825" cy="74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"/>
              <a:buNone/>
            </a:pPr>
            <a:r>
              <a:rPr lang="en-US"/>
              <a:t>Tableau overview</a:t>
            </a:r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845" y="2720245"/>
            <a:ext cx="16705855" cy="941276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/>
          <p:nvPr/>
        </p:nvSpPr>
        <p:spPr>
          <a:xfrm>
            <a:off x="15751034" y="11800245"/>
            <a:ext cx="629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US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tableau.com</a:t>
            </a:r>
            <a:endParaRPr b="0" i="1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1" name="Google Shape;331;p45"/>
          <p:cNvCxnSpPr/>
          <p:nvPr/>
        </p:nvCxnSpPr>
        <p:spPr>
          <a:xfrm flipH="1" rot="10800000">
            <a:off x="6149688" y="4730975"/>
            <a:ext cx="2579700" cy="671100"/>
          </a:xfrm>
          <a:prstGeom prst="straightConnector1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2" name="Google Shape;332;p45"/>
          <p:cNvSpPr txBox="1"/>
          <p:nvPr/>
        </p:nvSpPr>
        <p:spPr>
          <a:xfrm>
            <a:off x="1251279" y="4235225"/>
            <a:ext cx="50508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the Tableau logo to bring up Connect panel</a:t>
            </a:r>
            <a:endParaRPr b="1" i="0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3" name="Google Shape;33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9513" y="6087580"/>
            <a:ext cx="3894313" cy="267808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p46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{74FFB714-71CF-4B2B-9FDA-95C1E4D9AE2E}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need for Tableau and describe its features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Describe how data sources connect to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Import the given dataset into Tableau</a:t>
                      </a:r>
                      <a:endParaRPr sz="36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concept of Relationships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the use of joins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1" name="Google Shape;341;p4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497421"/>
            <a:ext cx="517525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5575146"/>
            <a:ext cx="517525" cy="5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raining layouts">
  <a:themeElements>
    <a:clrScheme name="Simple Light">
      <a:dk1>
        <a:srgbClr val="261144"/>
      </a:dk1>
      <a:lt1>
        <a:srgbClr val="FFFFFF"/>
      </a:lt1>
      <a:dk2>
        <a:srgbClr val="422B72"/>
      </a:dk2>
      <a:lt2>
        <a:srgbClr val="F4F4F4"/>
      </a:lt2>
      <a:accent1>
        <a:srgbClr val="FF350F"/>
      </a:accent1>
      <a:accent2>
        <a:srgbClr val="E02500"/>
      </a:accent2>
      <a:accent3>
        <a:srgbClr val="FFED3D"/>
      </a:accent3>
      <a:accent4>
        <a:srgbClr val="FFE9E5"/>
      </a:accent4>
      <a:accent5>
        <a:srgbClr val="845BA3"/>
      </a:accent5>
      <a:accent6>
        <a:srgbClr val="E2E2E2"/>
      </a:accent6>
      <a:hlink>
        <a:srgbClr val="FF35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